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9" r:id="rId2"/>
    <p:sldId id="310" r:id="rId3"/>
    <p:sldId id="263" r:id="rId4"/>
    <p:sldId id="312" r:id="rId5"/>
    <p:sldId id="294" r:id="rId6"/>
    <p:sldId id="313" r:id="rId7"/>
    <p:sldId id="296" r:id="rId8"/>
    <p:sldId id="303" r:id="rId9"/>
    <p:sldId id="314" r:id="rId10"/>
    <p:sldId id="298" r:id="rId11"/>
    <p:sldId id="299" r:id="rId12"/>
    <p:sldId id="300" r:id="rId13"/>
    <p:sldId id="315" r:id="rId14"/>
    <p:sldId id="307" r:id="rId15"/>
    <p:sldId id="302" r:id="rId16"/>
    <p:sldId id="316" r:id="rId17"/>
    <p:sldId id="304" r:id="rId18"/>
    <p:sldId id="305" r:id="rId19"/>
    <p:sldId id="306" r:id="rId20"/>
    <p:sldId id="309" r:id="rId21"/>
    <p:sldId id="308" r:id="rId22"/>
  </p:sldIdLst>
  <p:sldSz cx="12190413" cy="6858000"/>
  <p:notesSz cx="6858000" cy="9144000"/>
  <p:embeddedFontLst>
    <p:embeddedFont>
      <p:font typeface="华文黑体" panose="02010600030101010101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经典繁超宋" panose="02010600030101010101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E8E8E6"/>
    <a:srgbClr val="FFFFFF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7" autoAdjust="0"/>
    <p:restoredTop sz="96818" autoAdjust="0"/>
  </p:normalViewPr>
  <p:slideViewPr>
    <p:cSldViewPr>
      <p:cViewPr>
        <p:scale>
          <a:sx n="100" d="100"/>
          <a:sy n="100" d="100"/>
        </p:scale>
        <p:origin x="-58" y="1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9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78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0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83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8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51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57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57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12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D:\360data\重要数据\桌面\rolled newspaper (5)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8923"/>
            <a:ext cx="4835066" cy="32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4902745" y="2313772"/>
            <a:ext cx="720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基于知识图谱的</a:t>
            </a:r>
            <a:r>
              <a:rPr lang="zh-CN" altLang="en-US" sz="5400" dirty="0" smtClean="0">
                <a:solidFill>
                  <a:schemeClr val="bg1"/>
                </a:solidFill>
              </a:rPr>
              <a:t>学术资源</a:t>
            </a:r>
            <a:r>
              <a:rPr lang="zh-CN" altLang="en-US" sz="5400" dirty="0">
                <a:solidFill>
                  <a:schemeClr val="bg1"/>
                </a:solidFill>
              </a:rPr>
              <a:t>推荐系统设计与实现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55045" y="5657671"/>
            <a:ext cx="7336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rgbClr val="414455"/>
                </a:solidFill>
              </a:rPr>
              <a:t>答辩人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：计算机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1506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孙季斌  </a:t>
            </a:r>
            <a:r>
              <a:rPr lang="zh-CN" altLang="en-US" sz="2400" b="1" dirty="0">
                <a:solidFill>
                  <a:srgbClr val="414455"/>
                </a:solidFill>
              </a:rPr>
              <a:t>指导</a:t>
            </a:r>
            <a:r>
              <a:rPr lang="zh-CN" altLang="en-US" sz="2400" b="1" dirty="0" smtClean="0">
                <a:solidFill>
                  <a:srgbClr val="414455"/>
                </a:solidFill>
              </a:rPr>
              <a:t>老师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：王大玲教授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87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921287" y="1015822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11630" y="332656"/>
            <a:ext cx="1800200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88281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62558" y="54868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相似度算法</a:t>
            </a:r>
            <a:endParaRPr lang="zh-CN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89" y="2132161"/>
            <a:ext cx="1816299" cy="63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2565883" y="1484784"/>
            <a:ext cx="1584176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协同过滤推荐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278276" y="1736812"/>
            <a:ext cx="739853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169696" y="1484784"/>
            <a:ext cx="1584176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相似度算法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7014" y="1366901"/>
            <a:ext cx="5623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核心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959302" y="1736812"/>
            <a:ext cx="739853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967414" y="1484784"/>
            <a:ext cx="1728192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Jaccard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相似度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6118" y="1330895"/>
            <a:ext cx="9572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稀疏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度高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64"/>
          <p:cNvSpPr>
            <a:spLocks noChangeArrowheads="1"/>
          </p:cNvSpPr>
          <p:nvPr/>
        </p:nvSpPr>
        <p:spPr bwMode="auto">
          <a:xfrm>
            <a:off x="409119" y="3208832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基于用户协同过滤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91549" y="3309183"/>
            <a:ext cx="288032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计算作者之间的相似度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通过期刊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论文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64"/>
          <p:cNvSpPr>
            <a:spLocks noChangeArrowheads="1"/>
          </p:cNvSpPr>
          <p:nvPr/>
        </p:nvSpPr>
        <p:spPr bwMode="auto">
          <a:xfrm>
            <a:off x="10559702" y="5157192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基于物品协同过滤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856" y="5473460"/>
            <a:ext cx="279011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计算论文之间的相似度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通过期刊、作者和年份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2967608"/>
            <a:ext cx="6605082" cy="181178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4" y="4911373"/>
            <a:ext cx="5958662" cy="18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3" grpId="1" animBg="1"/>
      <p:bldP spid="11" grpId="0" animBg="1"/>
      <p:bldP spid="14" grpId="0" animBg="1"/>
      <p:bldP spid="8" grpId="0"/>
      <p:bldP spid="17" grpId="0" animBg="1"/>
      <p:bldP spid="10" grpId="0"/>
      <p:bldP spid="15" grpId="0" animBg="1"/>
      <p:bldP spid="19" grpId="0"/>
      <p:bldP spid="20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921287" y="1015822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11630" y="332656"/>
            <a:ext cx="1800200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88281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62558" y="54868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基于用户协同过滤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3284" y="1267254"/>
            <a:ext cx="1941824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作者相似度</a:t>
            </a:r>
            <a:r>
              <a:rPr lang="en-US" altLang="zh-CN" i="1" dirty="0" err="1" smtClean="0"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i="1" baseline="-25000" dirty="0" err="1" smtClean="0">
                <a:latin typeface="微软雅黑" pitchFamily="34" charset="-122"/>
                <a:ea typeface="微软雅黑" pitchFamily="34" charset="-122"/>
              </a:rPr>
              <a:t>uv</a:t>
            </a:r>
            <a:endParaRPr lang="zh-CN" altLang="en-US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815057" y="1482572"/>
            <a:ext cx="1021798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239216" y="1267254"/>
            <a:ext cx="1800205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用户兴趣度</a:t>
            </a:r>
            <a:r>
              <a:rPr lang="en-US" altLang="zh-CN" i="1" dirty="0" err="1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i="1" baseline="-25000" dirty="0" err="1" smtClean="0">
                <a:latin typeface="微软雅黑" pitchFamily="34" charset="-122"/>
                <a:ea typeface="微软雅黑" pitchFamily="34" charset="-122"/>
              </a:rPr>
              <a:t>ui</a:t>
            </a:r>
            <a:endParaRPr lang="zh-CN" altLang="en-US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76" y="2206728"/>
            <a:ext cx="3286323" cy="44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58" y="2060848"/>
            <a:ext cx="5429250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Oval 68"/>
          <p:cNvSpPr>
            <a:spLocks noChangeArrowheads="1"/>
          </p:cNvSpPr>
          <p:nvPr/>
        </p:nvSpPr>
        <p:spPr bwMode="gray">
          <a:xfrm>
            <a:off x="478582" y="2996951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Oval 68"/>
          <p:cNvSpPr>
            <a:spLocks noChangeArrowheads="1"/>
          </p:cNvSpPr>
          <p:nvPr/>
        </p:nvSpPr>
        <p:spPr bwMode="gray">
          <a:xfrm>
            <a:off x="478581" y="4325937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176" y="3075958"/>
            <a:ext cx="39179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N(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表示与论文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的所有作者，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S(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u,k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表示与作者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相似度最高的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个作者，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1600" i="1" baseline="-25000" dirty="0" err="1" smtClean="0">
                <a:latin typeface="微软雅黑" pitchFamily="34" charset="-122"/>
                <a:ea typeface="微软雅黑" pitchFamily="34" charset="-122"/>
              </a:rPr>
              <a:t>vi</a:t>
            </a:r>
            <a:r>
              <a:rPr lang="en-US" altLang="zh-CN" sz="1600" i="1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表示用户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v </a:t>
            </a:r>
            <a:r>
              <a:rPr lang="zh-CN" altLang="en-US" sz="1600" i="1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论文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的反馈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(v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写作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52216" y="4314985"/>
            <a:ext cx="393893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S(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u,k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的子集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 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若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不属于</a:t>
            </a:r>
            <a:r>
              <a:rPr lang="en-US" altLang="zh-CN" sz="1600" i="1" dirty="0">
                <a:latin typeface="微软雅黑" pitchFamily="34" charset="-122"/>
                <a:ea typeface="微软雅黑" pitchFamily="34" charset="-122"/>
              </a:rPr>
              <a:t>S(</a:t>
            </a:r>
            <a:r>
              <a:rPr lang="en-US" altLang="zh-CN" sz="1600" i="1" dirty="0" err="1">
                <a:latin typeface="微软雅黑" pitchFamily="34" charset="-122"/>
                <a:ea typeface="微软雅黑" pitchFamily="34" charset="-122"/>
              </a:rPr>
              <a:t>u,k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所写，</a:t>
            </a:r>
            <a:r>
              <a:rPr lang="en-US" altLang="zh-CN" sz="1600" i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i="1" dirty="0" err="1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1600" i="1" baseline="-25000" dirty="0" err="1">
                <a:latin typeface="微软雅黑" pitchFamily="34" charset="-122"/>
                <a:ea typeface="微软雅黑" pitchFamily="34" charset="-122"/>
              </a:rPr>
              <a:t>vi</a:t>
            </a:r>
            <a:r>
              <a:rPr lang="en-US" altLang="zh-CN" sz="1600" i="1" baseline="-25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=0,</a:t>
            </a:r>
            <a:r>
              <a:rPr lang="en-US" altLang="zh-CN" sz="1600" i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i="1" baseline="-25000" dirty="0" err="1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1600" i="1" baseline="-25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</a:t>
            </a:r>
            <a:r>
              <a:rPr lang="zh-CN" altLang="en-US" sz="1600" i="1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缩小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范围为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S(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u,k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所写论文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</a:t>
            </a:r>
          </a:p>
          <a:p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i="1" baseline="-25000" dirty="0" err="1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1600" i="1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论文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的所有作者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S(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u,k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作者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的相似度和</a:t>
            </a:r>
            <a:endParaRPr lang="zh-CN" altLang="en-US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5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3" grpId="1" animBg="1"/>
      <p:bldP spid="11" grpId="0" animBg="1"/>
      <p:bldP spid="14" grpId="0" animBg="1"/>
      <p:bldP spid="29" grpId="0" animBg="1"/>
      <p:bldP spid="31" grpId="0" animBg="1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921287" y="1015822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11630" y="332656"/>
            <a:ext cx="1800200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88281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62558" y="54868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基于物品协同过滤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29246" y="1267254"/>
            <a:ext cx="1584176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论文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相似度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782727" y="1476616"/>
            <a:ext cx="1021798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13775" y="1267254"/>
            <a:ext cx="1872208" cy="504056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用户兴趣度</a:t>
            </a:r>
            <a:endParaRPr lang="zh-CN" altLang="en-US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60" y="2125554"/>
            <a:ext cx="1990062" cy="50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68"/>
          <p:cNvSpPr>
            <a:spLocks noChangeArrowheads="1"/>
          </p:cNvSpPr>
          <p:nvPr/>
        </p:nvSpPr>
        <p:spPr bwMode="gray">
          <a:xfrm>
            <a:off x="694606" y="2996952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780" y="3075959"/>
            <a:ext cx="31683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N(u)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表示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有过历史交互信息的论文，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1600" i="1" baseline="-25000" dirty="0" err="1" smtClean="0">
                <a:latin typeface="微软雅黑" pitchFamily="34" charset="-122"/>
                <a:ea typeface="微软雅黑" pitchFamily="34" charset="-122"/>
              </a:rPr>
              <a:t>ji</a:t>
            </a:r>
            <a:r>
              <a:rPr lang="en-US" altLang="zh-CN" sz="1600" i="1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表示论文相似度，</a:t>
            </a:r>
            <a:r>
              <a:rPr lang="en-US" altLang="zh-CN" sz="1600" i="1" dirty="0" err="1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i="1" baseline="-25000" dirty="0" err="1" smtClean="0">
                <a:latin typeface="微软雅黑" pitchFamily="34" charset="-122"/>
                <a:ea typeface="微软雅黑" pitchFamily="34" charset="-122"/>
              </a:rPr>
              <a:t>uj</a:t>
            </a:r>
            <a:r>
              <a:rPr lang="en-US" altLang="zh-CN" sz="16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表示用户兴趣度</a:t>
            </a:r>
          </a:p>
        </p:txBody>
      </p:sp>
      <p:sp>
        <p:nvSpPr>
          <p:cNvPr id="18" name="Oval 68"/>
          <p:cNvSpPr>
            <a:spLocks noChangeArrowheads="1"/>
          </p:cNvSpPr>
          <p:nvPr/>
        </p:nvSpPr>
        <p:spPr bwMode="gray">
          <a:xfrm>
            <a:off x="694606" y="4588728"/>
            <a:ext cx="1001291" cy="989012"/>
          </a:xfrm>
          <a:prstGeom prst="ellipse">
            <a:avLst/>
          </a:prstGeom>
          <a:solidFill>
            <a:srgbClr val="414455"/>
          </a:solidFill>
          <a:ln w="9525" algn="ctr">
            <a:solidFill>
              <a:srgbClr val="DDDDDD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91" y="2060848"/>
            <a:ext cx="5429250" cy="425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278780" y="4833853"/>
            <a:ext cx="316835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计算每篇论文对于阅读过的论文的相似度和，即为用户兴趣度</a:t>
            </a:r>
          </a:p>
        </p:txBody>
      </p:sp>
    </p:spTree>
    <p:extLst>
      <p:ext uri="{BB962C8B-B14F-4D97-AF65-F5344CB8AC3E}">
        <p14:creationId xmlns:p14="http://schemas.microsoft.com/office/powerpoint/2010/main" val="38870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3" grpId="1" animBg="1"/>
      <p:bldP spid="11" grpId="0" animBg="1"/>
      <p:bldP spid="14" grpId="0" animBg="1"/>
      <p:bldP spid="15" grpId="0" animBg="1"/>
      <p:bldP spid="6" grpId="0"/>
      <p:bldP spid="18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9" y="332656"/>
            <a:ext cx="179926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59356" y="5639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" y="476672"/>
            <a:ext cx="6993909" cy="6021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0" y="692696"/>
            <a:ext cx="3825646" cy="59852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2376" y="6313630"/>
            <a:ext cx="2736304" cy="368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用例图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9422" y="6342833"/>
            <a:ext cx="1512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2883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10114024" y="332656"/>
            <a:ext cx="1779448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3461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6654" y="1700808"/>
            <a:ext cx="1800200" cy="18002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6654" y="3501008"/>
            <a:ext cx="1800200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用户登录注册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60880" y="1700808"/>
            <a:ext cx="1800200" cy="18002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60880" y="3501008"/>
            <a:ext cx="1800200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用户功能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95106" y="1700808"/>
            <a:ext cx="1800200" cy="18002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95106" y="3501008"/>
            <a:ext cx="1800200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知识图谱展示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29332" y="1700808"/>
            <a:ext cx="1800200" cy="18002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29332" y="3501008"/>
            <a:ext cx="1800200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论文查询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63558" y="1700808"/>
            <a:ext cx="1800200" cy="18002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263558" y="3501008"/>
            <a:ext cx="1800200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论文推荐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02982" y="1916832"/>
            <a:ext cx="647544" cy="832380"/>
            <a:chOff x="3095876" y="2479873"/>
            <a:chExt cx="366231" cy="470769"/>
          </a:xfrm>
        </p:grpSpPr>
        <p:sp>
          <p:nvSpPr>
            <p:cNvPr id="16" name="Freeform 108"/>
            <p:cNvSpPr>
              <a:spLocks/>
            </p:cNvSpPr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7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9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20" name="Freeform 64"/>
          <p:cNvSpPr>
            <a:spLocks noEditPoints="1"/>
          </p:cNvSpPr>
          <p:nvPr/>
        </p:nvSpPr>
        <p:spPr bwMode="auto">
          <a:xfrm flipH="1">
            <a:off x="3615266" y="1963511"/>
            <a:ext cx="891428" cy="739020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16965" y="1928067"/>
            <a:ext cx="556482" cy="809910"/>
            <a:chOff x="5690315" y="3674507"/>
            <a:chExt cx="314729" cy="458061"/>
          </a:xfrm>
        </p:grpSpPr>
        <p:sp>
          <p:nvSpPr>
            <p:cNvPr id="22" name="Freeform 36"/>
            <p:cNvSpPr>
              <a:spLocks/>
            </p:cNvSpPr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3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24" name="Freeform 9"/>
          <p:cNvSpPr>
            <a:spLocks/>
          </p:cNvSpPr>
          <p:nvPr/>
        </p:nvSpPr>
        <p:spPr bwMode="auto">
          <a:xfrm flipH="1">
            <a:off x="7666882" y="2043262"/>
            <a:ext cx="925100" cy="579520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769338" y="1962625"/>
            <a:ext cx="788640" cy="740794"/>
            <a:chOff x="1784487" y="2486066"/>
            <a:chExt cx="446032" cy="418971"/>
          </a:xfrm>
        </p:grpSpPr>
        <p:sp>
          <p:nvSpPr>
            <p:cNvPr id="26" name="Freeform 68"/>
            <p:cNvSpPr>
              <a:spLocks/>
            </p:cNvSpPr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Freeform 69"/>
            <p:cNvSpPr>
              <a:spLocks/>
            </p:cNvSpPr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8" name="Freeform 70"/>
            <p:cNvSpPr>
              <a:spLocks/>
            </p:cNvSpPr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9" name="Freeform 71"/>
            <p:cNvSpPr>
              <a:spLocks/>
            </p:cNvSpPr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0" name="Freeform 72"/>
            <p:cNvSpPr>
              <a:spLocks/>
            </p:cNvSpPr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1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18742" y="2996952"/>
            <a:ext cx="8352927" cy="216024"/>
            <a:chOff x="1918742" y="3212976"/>
            <a:chExt cx="8352927" cy="216024"/>
          </a:xfrm>
        </p:grpSpPr>
        <p:sp>
          <p:nvSpPr>
            <p:cNvPr id="33" name="椭圆 32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等腰三角形 38"/>
          <p:cNvSpPr/>
          <p:nvPr/>
        </p:nvSpPr>
        <p:spPr>
          <a:xfrm flipV="1">
            <a:off x="1901460" y="4581128"/>
            <a:ext cx="250588" cy="21602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flipV="1">
            <a:off x="3935686" y="4581128"/>
            <a:ext cx="250588" cy="21602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flipV="1">
            <a:off x="5969912" y="4581128"/>
            <a:ext cx="250588" cy="21602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flipV="1">
            <a:off x="8004138" y="4581128"/>
            <a:ext cx="250588" cy="21602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flipV="1">
            <a:off x="10038364" y="4581128"/>
            <a:ext cx="250588" cy="21602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126072" y="4821748"/>
            <a:ext cx="180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实现作者和普通用户的登录</a:t>
            </a:r>
            <a:endParaRPr lang="zh-CN" altLang="en-US" sz="16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52486" y="4848103"/>
            <a:ext cx="186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包括浏览历史</a:t>
            </a:r>
            <a:r>
              <a:rPr lang="zh-CN" altLang="en-US" sz="16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写作信息和修改密码</a:t>
            </a:r>
            <a:endParaRPr lang="zh-CN" altLang="en-US" sz="16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98240" y="4838724"/>
            <a:ext cx="159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Neo4j-Browser</a:t>
            </a:r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sz="16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72698" y="485570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包括按论文和按作者模糊查询以及阅读论文</a:t>
            </a:r>
            <a:endParaRPr lang="zh-CN" altLang="en-US" sz="16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63301" y="4855700"/>
            <a:ext cx="216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推荐论文、推荐理由、喜欢</a:t>
            </a:r>
            <a:r>
              <a:rPr lang="en-US" altLang="zh-CN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不喜欢</a:t>
            </a:r>
            <a:endParaRPr lang="zh-CN" altLang="en-US" sz="16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0768" y="5661248"/>
            <a:ext cx="9937104" cy="58920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功能架构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8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 animBg="1"/>
      <p:bldP spid="2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10199662" y="325851"/>
            <a:ext cx="1728192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04305" y="52369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90" y="2060848"/>
            <a:ext cx="5127681" cy="40324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98" y="1768837"/>
            <a:ext cx="3520058" cy="4616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98" y="2070581"/>
            <a:ext cx="5127681" cy="40129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70" y="1768837"/>
            <a:ext cx="4141713" cy="4464496"/>
          </a:xfrm>
          <a:prstGeom prst="rect">
            <a:avLst/>
          </a:prstGeom>
        </p:spPr>
      </p:pic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88855" y="614669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登录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57506" y="994408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64"/>
          <p:cNvSpPr>
            <a:spLocks noChangeArrowheads="1"/>
          </p:cNvSpPr>
          <p:nvPr/>
        </p:nvSpPr>
        <p:spPr bwMode="auto">
          <a:xfrm>
            <a:off x="310618" y="60452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注册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47584" y="948174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4"/>
          <p:cNvSpPr>
            <a:spLocks noChangeArrowheads="1"/>
          </p:cNvSpPr>
          <p:nvPr/>
        </p:nvSpPr>
        <p:spPr bwMode="auto">
          <a:xfrm>
            <a:off x="325085" y="614669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推荐界面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04528" y="948790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45" y="1784861"/>
            <a:ext cx="8079060" cy="4682038"/>
          </a:xfrm>
          <a:prstGeom prst="rect">
            <a:avLst/>
          </a:prstGeom>
        </p:spPr>
      </p:pic>
      <p:sp>
        <p:nvSpPr>
          <p:cNvPr id="20" name="椭圆 64"/>
          <p:cNvSpPr>
            <a:spLocks noChangeArrowheads="1"/>
          </p:cNvSpPr>
          <p:nvPr/>
        </p:nvSpPr>
        <p:spPr bwMode="auto">
          <a:xfrm>
            <a:off x="276651" y="602942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浏览历史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47584" y="1001911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93" y="2020547"/>
            <a:ext cx="7287464" cy="4351300"/>
          </a:xfrm>
          <a:prstGeom prst="rect">
            <a:avLst/>
          </a:prstGeom>
        </p:spPr>
      </p:pic>
      <p:sp>
        <p:nvSpPr>
          <p:cNvPr id="22" name="椭圆 64"/>
          <p:cNvSpPr>
            <a:spLocks noChangeArrowheads="1"/>
          </p:cNvSpPr>
          <p:nvPr/>
        </p:nvSpPr>
        <p:spPr bwMode="auto">
          <a:xfrm>
            <a:off x="310619" y="614669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写作信息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57506" y="1015206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93" y="1816733"/>
            <a:ext cx="7437337" cy="4580990"/>
          </a:xfrm>
          <a:prstGeom prst="rect">
            <a:avLst/>
          </a:prstGeom>
        </p:spPr>
      </p:pic>
      <p:sp>
        <p:nvSpPr>
          <p:cNvPr id="24" name="椭圆 64"/>
          <p:cNvSpPr>
            <a:spLocks noChangeArrowheads="1"/>
          </p:cNvSpPr>
          <p:nvPr/>
        </p:nvSpPr>
        <p:spPr bwMode="auto">
          <a:xfrm>
            <a:off x="288855" y="60452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修改密码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69348" y="994407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56" y="2164846"/>
            <a:ext cx="6385911" cy="39922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68" y="1350629"/>
            <a:ext cx="2908438" cy="569317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02" y="1445715"/>
            <a:ext cx="2195263" cy="543966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570290"/>
            <a:ext cx="4464496" cy="53150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2" y="2143886"/>
            <a:ext cx="5040560" cy="39494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/>
          <a:stretch/>
        </p:blipFill>
        <p:spPr>
          <a:xfrm>
            <a:off x="2127859" y="2020547"/>
            <a:ext cx="5653617" cy="41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10278443" y="332656"/>
            <a:ext cx="1723549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78444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62557" y="495746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论文查询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52520" y="1024234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260050"/>
            <a:ext cx="4884773" cy="539088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1628800"/>
            <a:ext cx="7385608" cy="428016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9" y="1556792"/>
            <a:ext cx="7103524" cy="411668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967414" y="3208330"/>
            <a:ext cx="35216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正则表达式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=~(?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).*keyword.*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9" y="1817825"/>
            <a:ext cx="7377281" cy="4275338"/>
          </a:xfrm>
          <a:prstGeom prst="rect">
            <a:avLst/>
          </a:prstGeom>
        </p:spPr>
      </p:pic>
      <p:sp>
        <p:nvSpPr>
          <p:cNvPr id="32" name="椭圆 64"/>
          <p:cNvSpPr>
            <a:spLocks noChangeArrowheads="1"/>
          </p:cNvSpPr>
          <p:nvPr/>
        </p:nvSpPr>
        <p:spPr bwMode="auto">
          <a:xfrm>
            <a:off x="270971" y="48366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按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论文名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952520" y="1026984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64"/>
          <p:cNvSpPr>
            <a:spLocks noChangeArrowheads="1"/>
          </p:cNvSpPr>
          <p:nvPr/>
        </p:nvSpPr>
        <p:spPr bwMode="auto">
          <a:xfrm>
            <a:off x="293791" y="548680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按作者名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35008" y="1045319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04" y="1493629"/>
            <a:ext cx="7618853" cy="4415335"/>
          </a:xfrm>
          <a:prstGeom prst="rect">
            <a:avLst/>
          </a:prstGeom>
        </p:spPr>
      </p:pic>
      <p:sp>
        <p:nvSpPr>
          <p:cNvPr id="37" name="椭圆 64"/>
          <p:cNvSpPr>
            <a:spLocks noChangeArrowheads="1"/>
          </p:cNvSpPr>
          <p:nvPr/>
        </p:nvSpPr>
        <p:spPr bwMode="auto">
          <a:xfrm>
            <a:off x="279345" y="534819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查询结果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49886" y="1026984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98" y="1556792"/>
            <a:ext cx="7776864" cy="4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30" grpId="0"/>
      <p:bldP spid="30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10278443" y="332656"/>
            <a:ext cx="1723549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278444" y="5486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64"/>
          <p:cNvSpPr>
            <a:spLocks noChangeArrowheads="1"/>
          </p:cNvSpPr>
          <p:nvPr/>
        </p:nvSpPr>
        <p:spPr bwMode="auto">
          <a:xfrm>
            <a:off x="279345" y="534819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论文推荐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5008" y="1045319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18" y="2043882"/>
            <a:ext cx="4663933" cy="3949637"/>
          </a:xfrm>
          <a:prstGeom prst="rect">
            <a:avLst/>
          </a:prstGeom>
        </p:spPr>
      </p:pic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91187" y="583752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推荐理由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38074" y="1081702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6" y="1142323"/>
            <a:ext cx="5510024" cy="53494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5" t="23323"/>
          <a:stretch/>
        </p:blipFill>
        <p:spPr>
          <a:xfrm>
            <a:off x="6095206" y="2484891"/>
            <a:ext cx="5406325" cy="35061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23479"/>
          <a:stretch/>
        </p:blipFill>
        <p:spPr>
          <a:xfrm>
            <a:off x="478582" y="2484891"/>
            <a:ext cx="5441726" cy="3447975"/>
          </a:xfrm>
          <a:prstGeom prst="rect">
            <a:avLst/>
          </a:prstGeom>
        </p:spPr>
      </p:pic>
      <p:sp>
        <p:nvSpPr>
          <p:cNvPr id="19" name="椭圆 64"/>
          <p:cNvSpPr>
            <a:spLocks noChangeArrowheads="1"/>
          </p:cNvSpPr>
          <p:nvPr/>
        </p:nvSpPr>
        <p:spPr bwMode="auto">
          <a:xfrm>
            <a:off x="291187" y="598654"/>
            <a:ext cx="1658729" cy="1658048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喜欢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不喜欢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38074" y="1075291"/>
            <a:ext cx="6264696" cy="13406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05" y="1363843"/>
            <a:ext cx="3327841" cy="56007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23926" r="708" b="-944"/>
          <a:stretch/>
        </p:blipFill>
        <p:spPr>
          <a:xfrm>
            <a:off x="664446" y="2576885"/>
            <a:ext cx="5502768" cy="38044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2010626"/>
            <a:ext cx="5656217" cy="40161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16" y="2437114"/>
            <a:ext cx="3888432" cy="37552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8"/>
          <a:stretch/>
        </p:blipFill>
        <p:spPr>
          <a:xfrm>
            <a:off x="6491004" y="2608128"/>
            <a:ext cx="5510989" cy="3672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" y="917194"/>
            <a:ext cx="6671270" cy="64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5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0432" y="6206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64"/>
          <p:cNvSpPr>
            <a:spLocks noChangeArrowheads="1"/>
          </p:cNvSpPr>
          <p:nvPr/>
        </p:nvSpPr>
        <p:spPr bwMode="auto">
          <a:xfrm>
            <a:off x="1270670" y="1988840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endParaRPr lang="zh-CN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2878" y="2265097"/>
            <a:ext cx="63039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完成了基于知识图谱的学术资源推荐系统，将知识图谱与协同过滤推荐相结合，并完成整个系统的可视化。</a:t>
            </a:r>
            <a:endParaRPr lang="zh-CN" altLang="en-US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64"/>
          <p:cNvSpPr>
            <a:spLocks noChangeArrowheads="1"/>
          </p:cNvSpPr>
          <p:nvPr/>
        </p:nvSpPr>
        <p:spPr bwMode="auto">
          <a:xfrm>
            <a:off x="9695606" y="4077072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endParaRPr lang="zh-CN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8764" y="4353329"/>
            <a:ext cx="63039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完成的功能包括用户的基础功能、知识图谱的展示、论文查询阅读以及论文的推荐。</a:t>
            </a:r>
            <a:endParaRPr lang="zh-CN" altLang="en-US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5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19178" y="2348880"/>
            <a:ext cx="3552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000" b="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71206" y="3973641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谢谢各位老师的观看！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0413" cy="1124744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5733256"/>
            <a:ext cx="12190413" cy="1124744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70432" y="5486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86687" y="879817"/>
            <a:ext cx="6361113" cy="1442457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5" name="矩形 64"/>
          <p:cNvSpPr/>
          <p:nvPr/>
        </p:nvSpPr>
        <p:spPr>
          <a:xfrm>
            <a:off x="4374202" y="548680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学术资源高效获取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1017202" y="2924944"/>
            <a:ext cx="1587056" cy="1368152"/>
          </a:xfrm>
          <a:prstGeom prst="hexagon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0" name="直接箭头连接符 69"/>
          <p:cNvCxnSpPr>
            <a:stCxn id="67" idx="5"/>
          </p:cNvCxnSpPr>
          <p:nvPr/>
        </p:nvCxnSpPr>
        <p:spPr>
          <a:xfrm flipV="1">
            <a:off x="2262220" y="1988840"/>
            <a:ext cx="1240698" cy="936104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7" idx="0"/>
          </p:cNvCxnSpPr>
          <p:nvPr/>
        </p:nvCxnSpPr>
        <p:spPr>
          <a:xfrm>
            <a:off x="2604258" y="3609020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7" idx="1"/>
          </p:cNvCxnSpPr>
          <p:nvPr/>
        </p:nvCxnSpPr>
        <p:spPr>
          <a:xfrm>
            <a:off x="2262220" y="4293096"/>
            <a:ext cx="1240698" cy="936104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498656" y="2780928"/>
            <a:ext cx="6484982" cy="1872208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401988" y="2448503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传统推荐系统弊端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18942" y="3378014"/>
            <a:ext cx="604867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02918" y="4938871"/>
            <a:ext cx="6361113" cy="1802497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308802" y="4707096"/>
            <a:ext cx="4686300" cy="4635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知识图谱的优势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18942" y="5229200"/>
            <a:ext cx="604867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76" y="1122299"/>
            <a:ext cx="1400452" cy="621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14" y="1102845"/>
            <a:ext cx="1206404" cy="619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39" y="1102845"/>
            <a:ext cx="1523607" cy="62106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952873" y="1872952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分类目录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5439" y="1872952"/>
            <a:ext cx="1606948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搜索引擎</a:t>
            </a:r>
          </a:p>
        </p:txBody>
      </p:sp>
      <p:sp>
        <p:nvSpPr>
          <p:cNvPr id="25" name="矩形 24"/>
          <p:cNvSpPr/>
          <p:nvPr/>
        </p:nvSpPr>
        <p:spPr>
          <a:xfrm>
            <a:off x="8160666" y="1872952"/>
            <a:ext cx="1606948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推荐系统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83" y="2944040"/>
            <a:ext cx="3345948" cy="163046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096714" y="3341391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冷启动</a:t>
            </a:r>
          </a:p>
        </p:txBody>
      </p:sp>
      <p:sp>
        <p:nvSpPr>
          <p:cNvPr id="29" name="矩形 28"/>
          <p:cNvSpPr/>
          <p:nvPr/>
        </p:nvSpPr>
        <p:spPr>
          <a:xfrm>
            <a:off x="4096714" y="3933056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稀疏性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5676844" y="3457278"/>
            <a:ext cx="634386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688246" y="4048943"/>
            <a:ext cx="634386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10161" y="5338381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精确性</a:t>
            </a:r>
          </a:p>
        </p:txBody>
      </p:sp>
      <p:sp>
        <p:nvSpPr>
          <p:cNvPr id="36" name="矩形 35"/>
          <p:cNvSpPr/>
          <p:nvPr/>
        </p:nvSpPr>
        <p:spPr>
          <a:xfrm>
            <a:off x="6020199" y="5338381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多样性</a:t>
            </a:r>
          </a:p>
        </p:txBody>
      </p:sp>
      <p:sp>
        <p:nvSpPr>
          <p:cNvPr id="37" name="矩形 36"/>
          <p:cNvSpPr/>
          <p:nvPr/>
        </p:nvSpPr>
        <p:spPr>
          <a:xfrm>
            <a:off x="8056212" y="5338380"/>
            <a:ext cx="1494086" cy="23177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可解释性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08" y="5654300"/>
            <a:ext cx="1867192" cy="9967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38" y="5651596"/>
            <a:ext cx="1872208" cy="996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916" y="5651596"/>
            <a:ext cx="1800478" cy="9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4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85" grpId="0" animBg="1"/>
      <p:bldP spid="86" grpId="0" animBg="1"/>
      <p:bldP spid="87" grpId="0"/>
      <p:bldP spid="87" grpId="1"/>
      <p:bldP spid="88" grpId="0" animBg="1"/>
      <p:bldP spid="89" grpId="0" animBg="1"/>
      <p:bldP spid="90" grpId="0"/>
      <p:bldP spid="90" grpId="1"/>
      <p:bldP spid="23" grpId="0" animBg="1"/>
      <p:bldP spid="24" grpId="0" animBg="1"/>
      <p:bldP spid="25" grpId="0" animBg="1"/>
      <p:bldP spid="28" grpId="0" animBg="1"/>
      <p:bldP spid="29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11630" y="332656"/>
            <a:ext cx="1800200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39622" y="54868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64"/>
          <p:cNvSpPr>
            <a:spLocks noChangeArrowheads="1"/>
          </p:cNvSpPr>
          <p:nvPr/>
        </p:nvSpPr>
        <p:spPr bwMode="auto">
          <a:xfrm>
            <a:off x="262558" y="2278535"/>
            <a:ext cx="1080000" cy="1080000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知识图谱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916832"/>
            <a:ext cx="3528834" cy="16998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44" y="4500730"/>
            <a:ext cx="3728894" cy="1744970"/>
          </a:xfrm>
          <a:prstGeom prst="rect">
            <a:avLst/>
          </a:prstGeom>
        </p:spPr>
      </p:pic>
      <p:sp>
        <p:nvSpPr>
          <p:cNvPr id="14" name="椭圆 64"/>
          <p:cNvSpPr>
            <a:spLocks noChangeArrowheads="1"/>
          </p:cNvSpPr>
          <p:nvPr/>
        </p:nvSpPr>
        <p:spPr bwMode="auto">
          <a:xfrm>
            <a:off x="288504" y="4768827"/>
            <a:ext cx="1080000" cy="1080000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协同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过滤推荐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椭圆 64"/>
          <p:cNvSpPr>
            <a:spLocks noChangeArrowheads="1"/>
          </p:cNvSpPr>
          <p:nvPr/>
        </p:nvSpPr>
        <p:spPr bwMode="auto">
          <a:xfrm>
            <a:off x="6527254" y="2204864"/>
            <a:ext cx="1080000" cy="1080000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Neo4j</a:t>
            </a:r>
            <a:endParaRPr lang="zh-CN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3" y="1763857"/>
            <a:ext cx="3492197" cy="1852843"/>
          </a:xfrm>
          <a:prstGeom prst="rect">
            <a:avLst/>
          </a:prstGeom>
        </p:spPr>
      </p:pic>
      <p:sp>
        <p:nvSpPr>
          <p:cNvPr id="19" name="椭圆 64"/>
          <p:cNvSpPr>
            <a:spLocks noChangeArrowheads="1"/>
          </p:cNvSpPr>
          <p:nvPr/>
        </p:nvSpPr>
        <p:spPr bwMode="auto">
          <a:xfrm>
            <a:off x="6527254" y="4725144"/>
            <a:ext cx="1080000" cy="1080000"/>
          </a:xfrm>
          <a:prstGeom prst="ellipse">
            <a:avLst/>
          </a:prstGeom>
          <a:solidFill>
            <a:srgbClr val="414455"/>
          </a:solidFill>
          <a:ln w="190500" cap="sq" cmpd="sng">
            <a:solidFill>
              <a:srgbClr val="C8C6BD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Tkinterpy2neo</a:t>
            </a:r>
            <a:endParaRPr lang="zh-CN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17" y="4640049"/>
            <a:ext cx="3351283" cy="10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离页连接符 4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13952" y="4766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4582" y="2204864"/>
            <a:ext cx="1080120" cy="1080000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数据集解析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5903" y="3887851"/>
            <a:ext cx="1636189" cy="9233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SAX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en-US" altLang="zh-CN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5902" y="3922895"/>
            <a:ext cx="1636189" cy="9233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实体关系表</a:t>
            </a:r>
            <a:endParaRPr lang="en-US" altLang="zh-CN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18" y="1129063"/>
            <a:ext cx="4176464" cy="4369553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600924"/>
            <a:ext cx="5472609" cy="6257076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521948" y="2233840"/>
            <a:ext cx="1080120" cy="1080000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数据库设计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12" y="1102011"/>
            <a:ext cx="4627628" cy="4680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5" y="2083384"/>
            <a:ext cx="4595352" cy="34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/>
      <p:bldP spid="25" grpId="1"/>
      <p:bldP spid="27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离页连接符 4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13952" y="4766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94606" y="700607"/>
            <a:ext cx="1080000" cy="1080000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sz="1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Neo4j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6511" y="1930048"/>
            <a:ext cx="1636189" cy="87440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Neo4j-import</a:t>
            </a:r>
          </a:p>
        </p:txBody>
      </p:sp>
      <p:sp>
        <p:nvSpPr>
          <p:cNvPr id="31" name="矩形 30"/>
          <p:cNvSpPr/>
          <p:nvPr/>
        </p:nvSpPr>
        <p:spPr>
          <a:xfrm>
            <a:off x="416511" y="4748748"/>
            <a:ext cx="1636189" cy="87440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Neo4j-Browser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21" y="3429000"/>
            <a:ext cx="5448405" cy="29629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3"/>
          <a:stretch/>
        </p:blipFill>
        <p:spPr bwMode="auto">
          <a:xfrm>
            <a:off x="2426508" y="584030"/>
            <a:ext cx="6116518" cy="1193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43370" r="4040" b="23185"/>
          <a:stretch/>
        </p:blipFill>
        <p:spPr>
          <a:xfrm>
            <a:off x="2426508" y="1844824"/>
            <a:ext cx="6116518" cy="1404268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694606" y="3356992"/>
            <a:ext cx="1080000" cy="1080000"/>
          </a:xfrm>
          <a:prstGeom prst="ellipse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生成知识图谱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8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/>
      <p:bldP spid="31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342329" y="562313"/>
            <a:ext cx="1658729" cy="1658048"/>
            <a:chOff x="1342329" y="562313"/>
            <a:chExt cx="1658729" cy="1658048"/>
          </a:xfrm>
        </p:grpSpPr>
        <p:sp>
          <p:nvSpPr>
            <p:cNvPr id="41" name="椭圆 64"/>
            <p:cNvSpPr>
              <a:spLocks noChangeArrowheads="1"/>
            </p:cNvSpPr>
            <p:nvPr/>
          </p:nvSpPr>
          <p:spPr bwMode="auto">
            <a:xfrm>
              <a:off x="1342329" y="562313"/>
              <a:ext cx="1658729" cy="1658048"/>
            </a:xfrm>
            <a:prstGeom prst="ellipse">
              <a:avLst/>
            </a:prstGeom>
            <a:solidFill>
              <a:srgbClr val="414455"/>
            </a:solidFill>
            <a:ln w="1905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Box 66"/>
            <p:cNvSpPr>
              <a:spLocks noChangeArrowheads="1"/>
            </p:cNvSpPr>
            <p:nvPr/>
          </p:nvSpPr>
          <p:spPr bwMode="auto">
            <a:xfrm>
              <a:off x="1626212" y="980728"/>
              <a:ext cx="1090962" cy="5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经典繁超宋" panose="02010609000101010101" pitchFamily="49" charset="-122"/>
                </a:rPr>
                <a:t>目录</a:t>
              </a:r>
              <a:endParaRPr lang="zh-CN" altLang="en-US" sz="2800"/>
            </a:p>
          </p:txBody>
        </p:sp>
        <p:sp>
          <p:nvSpPr>
            <p:cNvPr id="44" name="TextBox 179"/>
            <p:cNvSpPr>
              <a:spLocks noChangeArrowheads="1"/>
            </p:cNvSpPr>
            <p:nvPr/>
          </p:nvSpPr>
          <p:spPr bwMode="auto">
            <a:xfrm>
              <a:off x="1452218" y="1412387"/>
              <a:ext cx="1438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FFFFFF"/>
                  </a:solidFill>
                  <a:sym typeface="Arial" panose="020B0604020202020204" pitchFamily="34" charset="0"/>
                </a:rPr>
                <a:t>CONTENTS</a:t>
              </a:r>
              <a:endParaRPr lang="zh-CN" altLang="en-US" sz="1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-21982" y="2578034"/>
            <a:ext cx="12210757" cy="1409608"/>
          </a:xfrm>
          <a:custGeom>
            <a:avLst/>
            <a:gdLst>
              <a:gd name="connsiteX0" fmla="*/ 0 w 12210757"/>
              <a:gd name="connsiteY0" fmla="*/ 620643 h 1409608"/>
              <a:gd name="connsiteX1" fmla="*/ 3207434 w 12210757"/>
              <a:gd name="connsiteY1" fmla="*/ 1394366 h 1409608"/>
              <a:gd name="connsiteX2" fmla="*/ 8693834 w 12210757"/>
              <a:gd name="connsiteY2" fmla="*/ 1665 h 1409608"/>
              <a:gd name="connsiteX3" fmla="*/ 12210757 w 12210757"/>
              <a:gd name="connsiteY3" fmla="*/ 1169283 h 14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757" h="1409608">
                <a:moveTo>
                  <a:pt x="0" y="620643"/>
                </a:moveTo>
                <a:cubicBezTo>
                  <a:pt x="879231" y="1059086"/>
                  <a:pt x="1758462" y="1497529"/>
                  <a:pt x="3207434" y="1394366"/>
                </a:cubicBezTo>
                <a:cubicBezTo>
                  <a:pt x="4656406" y="1291203"/>
                  <a:pt x="7193280" y="39179"/>
                  <a:pt x="8693834" y="1665"/>
                </a:cubicBezTo>
                <a:cubicBezTo>
                  <a:pt x="10194388" y="-35849"/>
                  <a:pt x="11202572" y="566717"/>
                  <a:pt x="12210757" y="1169283"/>
                </a:cubicBezTo>
              </a:path>
            </a:pathLst>
          </a:cu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52456" y="3368778"/>
            <a:ext cx="877066" cy="877066"/>
            <a:chOff x="952456" y="3218117"/>
            <a:chExt cx="877066" cy="877066"/>
          </a:xfrm>
        </p:grpSpPr>
        <p:sp>
          <p:nvSpPr>
            <p:cNvPr id="34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7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2812676" y="3542624"/>
            <a:ext cx="877066" cy="877066"/>
            <a:chOff x="2812677" y="3391963"/>
            <a:chExt cx="877066" cy="877066"/>
          </a:xfrm>
        </p:grpSpPr>
        <p:sp>
          <p:nvSpPr>
            <p:cNvPr id="47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8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4672898" y="3087231"/>
            <a:ext cx="877066" cy="877066"/>
            <a:chOff x="4672898" y="293657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29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6533119" y="2436051"/>
            <a:ext cx="877066" cy="877066"/>
            <a:chOff x="6533119" y="2285390"/>
            <a:chExt cx="877066" cy="877066"/>
          </a:xfrm>
        </p:grpSpPr>
        <p:sp>
          <p:nvSpPr>
            <p:cNvPr id="55" name="椭圆 54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0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93340" y="2139501"/>
            <a:ext cx="877066" cy="877066"/>
            <a:chOff x="8393340" y="1988840"/>
            <a:chExt cx="877066" cy="877066"/>
          </a:xfrm>
        </p:grpSpPr>
        <p:sp>
          <p:nvSpPr>
            <p:cNvPr id="59" name="椭圆 58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1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10253559" y="2571549"/>
            <a:ext cx="877066" cy="877066"/>
            <a:chOff x="10253559" y="2420888"/>
            <a:chExt cx="877066" cy="877066"/>
          </a:xfrm>
        </p:grpSpPr>
        <p:sp>
          <p:nvSpPr>
            <p:cNvPr id="63" name="椭圆 62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032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785695" y="44196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61195" y="30191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相关理论和技术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1829" y="4126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知识图谱构建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39222" y="34072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推荐算法设计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9148" y="16361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推荐系统设计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11630" y="35823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推荐系统实现</a:t>
            </a:r>
            <a:endParaRPr lang="zh-CN" altLang="en-US" sz="2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6" grpId="0"/>
      <p:bldP spid="87" grpId="0"/>
      <p:bldP spid="89" grpId="0"/>
      <p:bldP spid="90" grpId="0"/>
      <p:bldP spid="91" grpId="0"/>
      <p:bldP spid="9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falsh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597</Words>
  <Application>Microsoft Office PowerPoint</Application>
  <PresentationFormat>自定义</PresentationFormat>
  <Paragraphs>176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华文黑体</vt:lpstr>
      <vt:lpstr>微软雅黑</vt:lpstr>
      <vt:lpstr>Calibri</vt:lpstr>
      <vt:lpstr>经典繁超宋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falsh</dc:title>
  <dc:creator>Administrator</dc:creator>
  <cp:lastModifiedBy>John</cp:lastModifiedBy>
  <cp:revision>254</cp:revision>
  <dcterms:created xsi:type="dcterms:W3CDTF">2014-05-15T03:15:25Z</dcterms:created>
  <dcterms:modified xsi:type="dcterms:W3CDTF">2019-06-09T14:48:08Z</dcterms:modified>
</cp:coreProperties>
</file>